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712" r:id="rId2"/>
    <p:sldMasterId id="2147483735" r:id="rId3"/>
  </p:sldMasterIdLst>
  <p:notesMasterIdLst>
    <p:notesMasterId r:id="rId13"/>
  </p:notesMasterIdLst>
  <p:sldIdLst>
    <p:sldId id="275" r:id="rId4"/>
    <p:sldId id="292" r:id="rId5"/>
    <p:sldId id="293" r:id="rId6"/>
    <p:sldId id="273" r:id="rId7"/>
    <p:sldId id="294" r:id="rId8"/>
    <p:sldId id="295" r:id="rId9"/>
    <p:sldId id="296" r:id="rId10"/>
    <p:sldId id="297" r:id="rId11"/>
    <p:sldId id="298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42DA7B-CB4F-41C5-9AA5-1185C009D881}">
  <a:tblStyle styleId="{7E42DA7B-CB4F-41C5-9AA5-1185C009D881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CD4F84-F49B-46CC-AF8F-DC326F426C6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7B900A-320B-4083-96F2-F639BA074EBD}" styleName="Table_2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7151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11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3308-D308-4F0F-80FC-18F092F85D29}" type="slidenum">
              <a:rPr lang="en-US" sz="1000" smtClean="0"/>
              <a:pPr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04224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83B5E-0A8E-4FEF-AF95-C355F8B6A98F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451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68363"/>
            <a:ext cx="1981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68363"/>
            <a:ext cx="5791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9F36-5560-4AF4-962B-98C237AF776A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5780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868363"/>
            <a:ext cx="7924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1179-59BC-4DDD-AFF0-2978049BE7FE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6256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kern="120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FBA3-1855-4B21-9914-CDED3C9DD7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2009775" y="0"/>
            <a:ext cx="7134223" cy="371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68C6"/>
              </a:buClr>
              <a:buFont typeface="Verdana"/>
              <a:buNone/>
              <a:defRPr sz="2200" b="1" i="0" u="none" strike="noStrike" cap="none">
                <a:solidFill>
                  <a:srgbClr val="0068C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68C6"/>
              </a:buClr>
              <a:buFont typeface="Verdana"/>
              <a:buNone/>
              <a:defRPr sz="2200" b="1" i="0" u="none" strike="noStrike" cap="none">
                <a:solidFill>
                  <a:srgbClr val="0068C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68C6"/>
              </a:buClr>
              <a:buFont typeface="Verdana"/>
              <a:buNone/>
              <a:defRPr sz="2200" b="1" i="0" u="none" strike="noStrike" cap="none">
                <a:solidFill>
                  <a:srgbClr val="0068C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68C6"/>
              </a:buClr>
              <a:buFont typeface="Verdana"/>
              <a:buNone/>
              <a:defRPr sz="2200" b="1" i="0" u="none" strike="noStrike" cap="none">
                <a:solidFill>
                  <a:srgbClr val="0068C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68C6"/>
              </a:buClr>
              <a:buFont typeface="Verdana"/>
              <a:buNone/>
              <a:defRPr sz="2200" b="1" i="0" u="none" strike="noStrike" cap="none">
                <a:solidFill>
                  <a:srgbClr val="0068C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68C6"/>
              </a:buClr>
              <a:buFont typeface="Verdana"/>
              <a:buNone/>
              <a:defRPr sz="2200" b="1" i="0" u="none" strike="noStrike" cap="none">
                <a:solidFill>
                  <a:srgbClr val="0068C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68C6"/>
              </a:buClr>
              <a:buFont typeface="Verdana"/>
              <a:buNone/>
              <a:defRPr sz="2200" b="1" i="0" u="none" strike="noStrike" cap="none">
                <a:solidFill>
                  <a:srgbClr val="0068C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68C6"/>
              </a:buClr>
              <a:buFont typeface="Verdana"/>
              <a:buNone/>
              <a:defRPr sz="2200" b="1" i="0" u="none" strike="noStrike" cap="none">
                <a:solidFill>
                  <a:srgbClr val="0068C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8077200" y="6527800"/>
            <a:ext cx="8493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5070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| White | Airbus A340">
  <p:cSld name="Cover Slide | White | Airbus A340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-195"/>
          <a:stretch/>
        </p:blipFill>
        <p:spPr>
          <a:xfrm>
            <a:off x="1" y="13355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360" y="6325900"/>
            <a:ext cx="1500696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572000" y="6464808"/>
            <a:ext cx="411937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E4551F"/>
              </a:solidFill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4193395" y="6321583"/>
            <a:ext cx="4497977" cy="137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endParaRPr sz="600" dirty="0">
              <a:solidFill>
                <a:srgbClr val="FFFFFF"/>
              </a:solidFill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457200" y="466828"/>
            <a:ext cx="4871884" cy="1617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"/>
          </p:nvPr>
        </p:nvSpPr>
        <p:spPr>
          <a:xfrm>
            <a:off x="457200" y="2136881"/>
            <a:ext cx="4871884" cy="44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 cap="none">
                <a:solidFill>
                  <a:schemeClr val="accen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80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| Headline + Sub + Body | White">
  <p:cSld name="Content | Headline + Sub + Body | White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166707"/>
            <a:ext cx="8229600" cy="41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 b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466827"/>
            <a:ext cx="8229600" cy="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457200" y="1681100"/>
            <a:ext cx="8229600" cy="408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360" y="6325900"/>
            <a:ext cx="1500696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10"/>
          <p:cNvSpPr txBox="1">
            <a:spLocks/>
          </p:cNvSpPr>
          <p:nvPr userDrawn="1"/>
        </p:nvSpPr>
        <p:spPr>
          <a:xfrm>
            <a:off x="7848600" y="6477000"/>
            <a:ext cx="8493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900" smtClean="0"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en-US" sz="1000" smtClean="0">
                <a:latin typeface="Verdana"/>
                <a:ea typeface="Verdana"/>
                <a:cs typeface="Verdana"/>
                <a:sym typeface="Verdana"/>
              </a:rPr>
              <a:pPr algn="r">
                <a:buClr>
                  <a:srgbClr val="000000"/>
                </a:buClr>
                <a:buSzPct val="25000"/>
                <a:buFont typeface="Verdana"/>
                <a:buNone/>
              </a:pPr>
              <a:t>‹#›</a:t>
            </a:fld>
            <a:endParaRPr lang="en-US" sz="100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1073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| Headline + Body | White">
  <p:cSld name="Content | Headline + Body | White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7200" y="1401380"/>
            <a:ext cx="8229600" cy="448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–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»"/>
              <a:defRPr sz="1200">
                <a:solidFill>
                  <a:srgbClr val="FFFFFF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466827"/>
            <a:ext cx="8229600" cy="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4572000" y="6464808"/>
            <a:ext cx="411937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E4551F"/>
              </a:solidFill>
            </a:endParaRPr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360" y="6325900"/>
            <a:ext cx="1500696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750808" y="6356350"/>
            <a:ext cx="22860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93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| Headline + Sub | White">
  <p:cSld name="Content | Headline + Sub | Whit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457200" y="466827"/>
            <a:ext cx="8229600" cy="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457200" y="1166707"/>
            <a:ext cx="8229600" cy="41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 b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360" y="6325900"/>
            <a:ext cx="1500696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10"/>
          <p:cNvSpPr txBox="1">
            <a:spLocks noGrp="1"/>
          </p:cNvSpPr>
          <p:nvPr>
            <p:ph type="sldNum" idx="4"/>
          </p:nvPr>
        </p:nvSpPr>
        <p:spPr>
          <a:xfrm>
            <a:off x="7848600" y="6477000"/>
            <a:ext cx="8493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4032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| White">
  <p:cSld name="Org Chart | Whit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466827"/>
            <a:ext cx="8229600" cy="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>
            <a:spLocks noGrp="1"/>
          </p:cNvSpPr>
          <p:nvPr>
            <p:ph type="pic" idx="2"/>
          </p:nvPr>
        </p:nvSpPr>
        <p:spPr>
          <a:xfrm>
            <a:off x="3870960" y="1796669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3"/>
          </p:nvPr>
        </p:nvSpPr>
        <p:spPr>
          <a:xfrm>
            <a:off x="3870960" y="3154796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>
            <a:spLocks noGrp="1"/>
          </p:cNvSpPr>
          <p:nvPr>
            <p:ph type="pic" idx="4"/>
          </p:nvPr>
        </p:nvSpPr>
        <p:spPr>
          <a:xfrm>
            <a:off x="1232916" y="3154796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>
            <a:spLocks noGrp="1"/>
          </p:cNvSpPr>
          <p:nvPr>
            <p:ph type="pic" idx="5"/>
          </p:nvPr>
        </p:nvSpPr>
        <p:spPr>
          <a:xfrm>
            <a:off x="309372" y="4449376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>
            <a:spLocks noGrp="1"/>
          </p:cNvSpPr>
          <p:nvPr>
            <p:ph type="pic" idx="6"/>
          </p:nvPr>
        </p:nvSpPr>
        <p:spPr>
          <a:xfrm>
            <a:off x="2119884" y="4449376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7"/>
          </p:nvPr>
        </p:nvSpPr>
        <p:spPr>
          <a:xfrm>
            <a:off x="3870960" y="4449376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8"/>
          </p:nvPr>
        </p:nvSpPr>
        <p:spPr>
          <a:xfrm>
            <a:off x="5256276" y="4449376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>
            <a:spLocks noGrp="1"/>
          </p:cNvSpPr>
          <p:nvPr>
            <p:ph type="pic" idx="9"/>
          </p:nvPr>
        </p:nvSpPr>
        <p:spPr>
          <a:xfrm>
            <a:off x="6509004" y="4449376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>
            <a:spLocks noGrp="1"/>
          </p:cNvSpPr>
          <p:nvPr>
            <p:ph type="pic" idx="13"/>
          </p:nvPr>
        </p:nvSpPr>
        <p:spPr>
          <a:xfrm>
            <a:off x="7761732" y="4449376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2092452" y="3274502"/>
            <a:ext cx="155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4"/>
          </p:nvPr>
        </p:nvSpPr>
        <p:spPr>
          <a:xfrm>
            <a:off x="2092452" y="3644601"/>
            <a:ext cx="1554480" cy="2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5"/>
          </p:nvPr>
        </p:nvSpPr>
        <p:spPr>
          <a:xfrm>
            <a:off x="4730496" y="3274190"/>
            <a:ext cx="155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6"/>
          </p:nvPr>
        </p:nvSpPr>
        <p:spPr>
          <a:xfrm>
            <a:off x="4730496" y="3644289"/>
            <a:ext cx="1554480" cy="2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>
            <a:spLocks noGrp="1"/>
          </p:cNvSpPr>
          <p:nvPr>
            <p:ph type="pic" idx="17"/>
          </p:nvPr>
        </p:nvSpPr>
        <p:spPr>
          <a:xfrm>
            <a:off x="6509004" y="3153849"/>
            <a:ext cx="731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8"/>
          </p:nvPr>
        </p:nvSpPr>
        <p:spPr>
          <a:xfrm>
            <a:off x="7368540" y="3274190"/>
            <a:ext cx="155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9"/>
          </p:nvPr>
        </p:nvSpPr>
        <p:spPr>
          <a:xfrm>
            <a:off x="7368540" y="3644289"/>
            <a:ext cx="1554480" cy="2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0"/>
          </p:nvPr>
        </p:nvSpPr>
        <p:spPr>
          <a:xfrm>
            <a:off x="309372" y="5306038"/>
            <a:ext cx="1099118" cy="21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21"/>
          </p:nvPr>
        </p:nvSpPr>
        <p:spPr>
          <a:xfrm>
            <a:off x="309372" y="5526882"/>
            <a:ext cx="1099118" cy="24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2"/>
          </p:nvPr>
        </p:nvSpPr>
        <p:spPr>
          <a:xfrm>
            <a:off x="2119884" y="5306197"/>
            <a:ext cx="1099118" cy="21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23"/>
          </p:nvPr>
        </p:nvSpPr>
        <p:spPr>
          <a:xfrm>
            <a:off x="2119884" y="5527041"/>
            <a:ext cx="1099118" cy="24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24"/>
          </p:nvPr>
        </p:nvSpPr>
        <p:spPr>
          <a:xfrm>
            <a:off x="3870960" y="5300313"/>
            <a:ext cx="1099118" cy="21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5"/>
          </p:nvPr>
        </p:nvSpPr>
        <p:spPr>
          <a:xfrm>
            <a:off x="3870960" y="5521157"/>
            <a:ext cx="1099118" cy="24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26"/>
          </p:nvPr>
        </p:nvSpPr>
        <p:spPr>
          <a:xfrm>
            <a:off x="7761732" y="5311178"/>
            <a:ext cx="1099118" cy="21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27"/>
          </p:nvPr>
        </p:nvSpPr>
        <p:spPr>
          <a:xfrm>
            <a:off x="7761732" y="5536295"/>
            <a:ext cx="1099118" cy="24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28"/>
          </p:nvPr>
        </p:nvSpPr>
        <p:spPr>
          <a:xfrm>
            <a:off x="6509004" y="5311178"/>
            <a:ext cx="1099118" cy="21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9"/>
          </p:nvPr>
        </p:nvSpPr>
        <p:spPr>
          <a:xfrm>
            <a:off x="6509004" y="5536295"/>
            <a:ext cx="1099118" cy="24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30"/>
          </p:nvPr>
        </p:nvSpPr>
        <p:spPr>
          <a:xfrm>
            <a:off x="5256276" y="5311502"/>
            <a:ext cx="1099118" cy="21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None/>
              <a:defRPr sz="8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31"/>
          </p:nvPr>
        </p:nvSpPr>
        <p:spPr>
          <a:xfrm>
            <a:off x="5256276" y="5536619"/>
            <a:ext cx="1099118" cy="24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32"/>
          </p:nvPr>
        </p:nvSpPr>
        <p:spPr>
          <a:xfrm>
            <a:off x="4730496" y="1914801"/>
            <a:ext cx="15544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33"/>
          </p:nvPr>
        </p:nvSpPr>
        <p:spPr>
          <a:xfrm>
            <a:off x="4730496" y="2284900"/>
            <a:ext cx="1554480" cy="24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/>
          <a:lstStyle>
            <a:lvl1pPr marL="457200" lvl="0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34"/>
          </p:nvPr>
        </p:nvSpPr>
        <p:spPr>
          <a:xfrm>
            <a:off x="457200" y="1166707"/>
            <a:ext cx="8229600" cy="41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20"/>
              </a:spcBef>
              <a:spcAft>
                <a:spcPts val="0"/>
              </a:spcAft>
              <a:buSzPts val="1100"/>
              <a:buNone/>
              <a:defRPr sz="1100" b="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360" y="6325900"/>
            <a:ext cx="1500696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10"/>
          <p:cNvSpPr txBox="1">
            <a:spLocks noGrp="1"/>
          </p:cNvSpPr>
          <p:nvPr>
            <p:ph type="sldNum" idx="35"/>
          </p:nvPr>
        </p:nvSpPr>
        <p:spPr>
          <a:xfrm>
            <a:off x="7848600" y="6477000"/>
            <a:ext cx="8493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00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4B30-A4A0-457E-A37A-3A0E4FD83D0E}" type="slidenum">
              <a:rPr lang="en-US" sz="1000" smtClean="0"/>
              <a:pPr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528863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ngl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3324" y="385233"/>
            <a:ext cx="9147325" cy="3945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4527551"/>
            <a:ext cx="8394700" cy="1076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342" y="5672219"/>
            <a:ext cx="6625396" cy="4613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21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3647419"/>
            <a:ext cx="8394700" cy="1076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342" y="4792087"/>
            <a:ext cx="6625396" cy="4613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1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ual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186" y="385233"/>
            <a:ext cx="5958648" cy="3945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4527551"/>
            <a:ext cx="8394700" cy="1076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342" y="5672219"/>
            <a:ext cx="6625396" cy="4613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955324" y="385233"/>
            <a:ext cx="3187089" cy="3945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71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hree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9186" y="385233"/>
            <a:ext cx="5958648" cy="39454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4527551"/>
            <a:ext cx="8394700" cy="107608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342" y="5672219"/>
            <a:ext cx="6625396" cy="4613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955324" y="385232"/>
            <a:ext cx="3187089" cy="19872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5325" y="2356104"/>
            <a:ext cx="3187089" cy="19872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62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LD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6" y="1990346"/>
            <a:ext cx="2044090" cy="1925161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E4551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4032739"/>
            <a:ext cx="2044090" cy="17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Verdana"/>
                <a:cs typeface="Verdana"/>
              </a:defRPr>
            </a:lvl1pPr>
            <a:lvl2pPr>
              <a:defRPr sz="18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400">
                <a:latin typeface="Verdana"/>
                <a:cs typeface="Verdana"/>
              </a:defRPr>
            </a:lvl4pPr>
            <a:lvl5pPr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01938" y="804983"/>
            <a:ext cx="5956300" cy="52952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23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0376" y="1990346"/>
            <a:ext cx="2044090" cy="1925161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rgbClr val="E4551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0375" y="4032739"/>
            <a:ext cx="2044090" cy="17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latin typeface="Verdana"/>
                <a:cs typeface="Verdana"/>
              </a:defRPr>
            </a:lvl1pPr>
            <a:lvl2pPr>
              <a:defRPr sz="18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400">
                <a:latin typeface="Verdana"/>
                <a:cs typeface="Verdana"/>
              </a:defRPr>
            </a:lvl4pPr>
            <a:lvl5pPr>
              <a:defRPr sz="1400"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01938" y="804983"/>
            <a:ext cx="5956300" cy="52952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97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34833"/>
            <a:ext cx="8229600" cy="581643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77863" y="1523836"/>
            <a:ext cx="8020050" cy="475191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/>
            </a:lvl2pPr>
            <a:lvl3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9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per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34833"/>
            <a:ext cx="8229600" cy="581643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77863" y="1523836"/>
            <a:ext cx="8020050" cy="475191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/>
            </a:lvl2pPr>
            <a:lvl3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/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/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0391" y="408519"/>
            <a:ext cx="8226425" cy="4086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here to edit </a:t>
            </a:r>
            <a:r>
              <a:rPr lang="en-US" dirty="0" err="1" smtClean="0"/>
              <a:t>Superhead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95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No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34833"/>
            <a:ext cx="8229600" cy="581643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0391" y="408519"/>
            <a:ext cx="8226425" cy="4086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here to edit </a:t>
            </a:r>
            <a:r>
              <a:rPr lang="en-US" dirty="0" err="1" smtClean="0"/>
              <a:t>Superhead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23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4" y="1521883"/>
            <a:ext cx="3665537" cy="47709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>
                <a:latin typeface="Verdana"/>
                <a:cs typeface="Verdana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15527"/>
              </a:buClr>
              <a:defRPr sz="1600">
                <a:latin typeface="Verdana"/>
                <a:cs typeface="Verdana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15527"/>
              </a:buClr>
              <a:defRPr sz="1600">
                <a:latin typeface="Verdana"/>
                <a:cs typeface="Verdana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15527"/>
              </a:buClr>
              <a:defRPr sz="1600">
                <a:latin typeface="Verdana"/>
                <a:cs typeface="Verdana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15527"/>
              </a:buClr>
              <a:defRPr sz="16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462" y="1521883"/>
            <a:ext cx="3666744" cy="477096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>
                <a:latin typeface="Verdana"/>
                <a:cs typeface="Verdana"/>
              </a:defRPr>
            </a:lvl1pPr>
            <a:lvl2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>
                <a:latin typeface="Verdana"/>
                <a:cs typeface="Verdana"/>
              </a:defRPr>
            </a:lvl2pPr>
            <a:lvl3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>
                <a:latin typeface="Verdana"/>
                <a:cs typeface="Verdana"/>
              </a:defRPr>
            </a:lvl3pPr>
            <a:lvl4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>
                <a:latin typeface="Verdana"/>
                <a:cs typeface="Verdana"/>
              </a:defRPr>
            </a:lvl4pPr>
            <a:lvl5pPr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defRPr sz="16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0391" y="408519"/>
            <a:ext cx="8226425" cy="4086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here to edit </a:t>
            </a:r>
            <a:r>
              <a:rPr lang="en-US" dirty="0" err="1" smtClean="0"/>
              <a:t>Superhead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34833"/>
            <a:ext cx="8229600" cy="581643"/>
          </a:xfrm>
          <a:prstGeom prst="rect">
            <a:avLst/>
          </a:prstGeom>
        </p:spPr>
        <p:txBody>
          <a:bodyPr/>
          <a:lstStyle>
            <a:lvl1pPr algn="l">
              <a:defRPr sz="2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here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2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C507-DBD8-4905-B230-78D8DFCA7DAC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838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AFAD0-E35C-4E37-A0BA-62E493837726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1978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7724908B-2712-4231-BDA1-2913822B6483}" type="slidenum">
              <a:rPr lang="en-US" sz="10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2904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09775" y="0"/>
            <a:ext cx="7134225" cy="3714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Program Name - Technology Roadmap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DE307E-DE6F-44D6-B44C-722873F267DD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1383069"/>
              </p:ext>
            </p:extLst>
          </p:nvPr>
        </p:nvGraphicFramePr>
        <p:xfrm>
          <a:off x="504825" y="491706"/>
          <a:ext cx="8334374" cy="476473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57350"/>
                <a:gridCol w="972608"/>
                <a:gridCol w="950736"/>
                <a:gridCol w="950736"/>
                <a:gridCol w="950736"/>
                <a:gridCol w="950736"/>
                <a:gridCol w="950736"/>
                <a:gridCol w="950736"/>
              </a:tblGrid>
              <a:tr h="212246">
                <a:tc rowSpan="3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FY24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179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179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79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56808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6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Deliverables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1121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78D9E-D228-4647-9BA8-4F0D1F3DD002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4127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F841-DF6B-43A1-A6A1-6EF082814358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8255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DFE0-ADCB-47DD-B1E7-C0ED71A4F7E7}" type="slidenum">
              <a:rPr lang="en-US" sz="10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733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497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805554"/>
            <a:ext cx="7924800" cy="53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7998" y="6525758"/>
            <a:ext cx="849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DE307E-DE6F-44D6-B44C-722873F267DD}" type="slidenum">
              <a:rPr lang="en-US" sz="1000" kern="1200" smtClean="0"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 dirty="0">
              <a:ea typeface="+mn-ea"/>
            </a:endParaRPr>
          </a:p>
        </p:txBody>
      </p:sp>
      <p:pic>
        <p:nvPicPr>
          <p:cNvPr id="8" name="Google Shape;31;p3"/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467360" y="6408278"/>
            <a:ext cx="1500696" cy="27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7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724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0068C6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466827"/>
            <a:ext cx="8229600" cy="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518537"/>
            <a:ext cx="8229600" cy="428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200" y="6325900"/>
            <a:ext cx="1500696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310"/>
          <p:cNvSpPr txBox="1">
            <a:spLocks noGrp="1"/>
          </p:cNvSpPr>
          <p:nvPr>
            <p:ph type="sldNum" idx="4"/>
          </p:nvPr>
        </p:nvSpPr>
        <p:spPr>
          <a:xfrm>
            <a:off x="7848600" y="6477000"/>
            <a:ext cx="8493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0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61893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7" r:id="rId4"/>
    <p:sldLayoutId id="214748371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375" y="6436784"/>
            <a:ext cx="41084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fld id="{84BE33A8-B07C-4AE5-8AD6-5B92B3138622}" type="slidenum">
              <a:rPr lang="en-US" altLang="en-US" sz="600" kern="120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pPr defTabSz="457200">
                <a:defRPr/>
              </a:pPr>
              <a:t>‹#›</a:t>
            </a:fld>
            <a:r>
              <a:rPr lang="en-US" altLang="en-US" sz="600" kern="1200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 </a:t>
            </a:r>
            <a:r>
              <a:rPr lang="en-US" sz="600" kern="1200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| © 2018 Rockwell Collins. All rights reserved. Proprietary Information.</a:t>
            </a:r>
            <a:endParaRPr lang="en-US" sz="600" dirty="0" smtClean="0">
              <a:latin typeface="Verdana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953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0"/>
          <p:cNvSpPr txBox="1">
            <a:spLocks noGrp="1"/>
          </p:cNvSpPr>
          <p:nvPr>
            <p:ph type="title"/>
          </p:nvPr>
        </p:nvSpPr>
        <p:spPr>
          <a:xfrm>
            <a:off x="430306" y="335134"/>
            <a:ext cx="8039100" cy="952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Onboard Flight Management with Artificial Intelligence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4" name="Google Shape;544;p60"/>
          <p:cNvSpPr txBox="1">
            <a:spLocks noGrp="1"/>
          </p:cNvSpPr>
          <p:nvPr>
            <p:ph type="body" idx="1"/>
          </p:nvPr>
        </p:nvSpPr>
        <p:spPr>
          <a:xfrm>
            <a:off x="578783" y="2179148"/>
            <a:ext cx="5777193" cy="20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Shih-Yih (Ryan) Young, Ph.D.  </a:t>
            </a:r>
            <a:r>
              <a:rPr lang="zh-TW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楊世義博士</a:t>
            </a:r>
            <a:endParaRPr lang="en-US" altLang="zh-TW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Fellow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Technology Center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Systems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Collins Aerospace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Technologies Corporation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Ryan.Young@collins.com</a:t>
            </a:r>
            <a:endParaRPr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8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805554"/>
            <a:ext cx="7924800" cy="5362164"/>
          </a:xfrm>
        </p:spPr>
        <p:txBody>
          <a:bodyPr/>
          <a:lstStyle/>
          <a:p>
            <a:r>
              <a:rPr lang="en-US" dirty="0" smtClean="0"/>
              <a:t>My Background</a:t>
            </a:r>
          </a:p>
          <a:p>
            <a:endParaRPr lang="en-US" dirty="0" smtClean="0"/>
          </a:p>
          <a:p>
            <a:r>
              <a:rPr lang="en-US" dirty="0" smtClean="0"/>
              <a:t>Flight Management Systems/Mission Computers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Automatic 4-D Flight Re-planning</a:t>
            </a:r>
          </a:p>
          <a:p>
            <a:endParaRPr lang="en-US" dirty="0"/>
          </a:p>
          <a:p>
            <a:r>
              <a:rPr lang="en-US" dirty="0" smtClean="0"/>
              <a:t>Automatic Determination of Optimal Neural Network Topologies</a:t>
            </a:r>
          </a:p>
          <a:p>
            <a:endParaRPr lang="en-US" dirty="0" smtClean="0"/>
          </a:p>
          <a:p>
            <a:r>
              <a:rPr lang="en-US" dirty="0"/>
              <a:t>High Integrity GPS/INS Integration for Automatic Precision Landings</a:t>
            </a:r>
          </a:p>
          <a:p>
            <a:endParaRPr lang="en-US" dirty="0"/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D4B30-A4A0-457E-A37A-3A0E4FD83D0E}" type="slidenum">
              <a:rPr lang="en-US" sz="1000" smtClean="0"/>
              <a:pPr>
                <a:defRPr/>
              </a:pPr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4382499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59" y="2486836"/>
            <a:ext cx="3550023" cy="503237"/>
          </a:xfrm>
        </p:spPr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03308-D308-4F0F-80FC-18F092F85D29}" type="slidenum">
              <a:rPr lang="en-US" sz="1000" smtClean="0"/>
              <a:pPr>
                <a:defRPr/>
              </a:pPr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773116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Technologies Corp (UTC)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EA69-EE8C-451C-A2D1-4274F7176A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765" y="734286"/>
            <a:ext cx="2356318" cy="651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61" y="2285720"/>
            <a:ext cx="851927" cy="851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60" y="4075455"/>
            <a:ext cx="1268528" cy="948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537" y="3689354"/>
            <a:ext cx="1775573" cy="1721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0664" y="2327578"/>
            <a:ext cx="1586663" cy="677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924" y="2079336"/>
            <a:ext cx="1431221" cy="1236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t="22075" b="26588"/>
          <a:stretch/>
        </p:blipFill>
        <p:spPr>
          <a:xfrm>
            <a:off x="6577063" y="2312754"/>
            <a:ext cx="2243976" cy="797858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6" idx="2"/>
          </p:cNvCxnSpPr>
          <p:nvPr/>
        </p:nvCxnSpPr>
        <p:spPr>
          <a:xfrm>
            <a:off x="4388924" y="1385446"/>
            <a:ext cx="0" cy="4164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23224" y="1801906"/>
            <a:ext cx="67758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0"/>
          </p:cNvCxnSpPr>
          <p:nvPr/>
        </p:nvCxnSpPr>
        <p:spPr>
          <a:xfrm>
            <a:off x="923224" y="1801906"/>
            <a:ext cx="1" cy="4838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>
            <a:off x="2743995" y="1801906"/>
            <a:ext cx="1" cy="5256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0"/>
          </p:cNvCxnSpPr>
          <p:nvPr/>
        </p:nvCxnSpPr>
        <p:spPr>
          <a:xfrm>
            <a:off x="5104534" y="1801906"/>
            <a:ext cx="1" cy="277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" idx="0"/>
          </p:cNvCxnSpPr>
          <p:nvPr/>
        </p:nvCxnSpPr>
        <p:spPr>
          <a:xfrm>
            <a:off x="7699051" y="1801906"/>
            <a:ext cx="0" cy="510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7391" y="331368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Elevators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76785" y="3205961"/>
            <a:ext cx="13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Environmental Controls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488449" y="3277681"/>
            <a:ext cx="13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Aircraft Engines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7961" y="4075455"/>
            <a:ext cx="1785149" cy="109855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51630" y="5783808"/>
            <a:ext cx="7993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United Technologies Corporation has more than 200,000 employees all over the world</a:t>
            </a:r>
          </a:p>
          <a:p>
            <a:r>
              <a:rPr lang="en-US" sz="1600" dirty="0" smtClean="0"/>
              <a:t>Collins Aerospace is the </a:t>
            </a:r>
            <a:r>
              <a:rPr lang="en-US" sz="1600" u="sng" dirty="0" smtClean="0"/>
              <a:t>biggest</a:t>
            </a:r>
            <a:r>
              <a:rPr lang="en-US" sz="1600" dirty="0" smtClean="0"/>
              <a:t> business segment under UTC</a:t>
            </a:r>
            <a:endParaRPr lang="en-US" sz="16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0602" y="3957293"/>
            <a:ext cx="2336709" cy="128017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143048" y="3222396"/>
            <a:ext cx="13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Aircraft Cockpit and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87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Aerospace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D4B30-A4A0-457E-A37A-3A0E4FD83D0E}" type="slidenum">
              <a:rPr lang="en-US" sz="1000" smtClean="0"/>
              <a:pPr>
                <a:defRPr/>
              </a:pPr>
              <a:t>5</a:t>
            </a:fld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158376" y="2522528"/>
            <a:ext cx="1723549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Mission Systems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24495" y="3371929"/>
            <a:ext cx="1952816" cy="523220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Technology Center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923169" y="2011680"/>
            <a:ext cx="0" cy="510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52599" y="2861082"/>
            <a:ext cx="0" cy="510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61" y="774157"/>
            <a:ext cx="2243522" cy="798645"/>
          </a:xfrm>
          <a:prstGeom prst="rect">
            <a:avLst/>
          </a:prstGeom>
        </p:spPr>
      </p:pic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4188822" y="1572802"/>
            <a:ext cx="0" cy="438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4434" y="2011680"/>
            <a:ext cx="72787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38028" y="2530132"/>
            <a:ext cx="946093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Avionics</a:t>
            </a:r>
            <a:endParaRPr lang="en-US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97014" y="2011680"/>
            <a:ext cx="0" cy="510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5695" y="2537735"/>
            <a:ext cx="298480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25433" y="2546220"/>
            <a:ext cx="298480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4969" y="2561202"/>
            <a:ext cx="298480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01254" y="2569911"/>
            <a:ext cx="298480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3608" y="2019284"/>
            <a:ext cx="0" cy="510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74673" y="2011680"/>
            <a:ext cx="0" cy="510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54209" y="2011680"/>
            <a:ext cx="0" cy="510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75437" y="2035372"/>
            <a:ext cx="0" cy="5108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0411" y="4339723"/>
            <a:ext cx="80009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Collins Aerospace has six business divisions and about 70,000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Both Mission Systems and Avionics divisions are headquartered</a:t>
            </a:r>
          </a:p>
          <a:p>
            <a:pPr marL="287338"/>
            <a:r>
              <a:rPr lang="en-US" sz="1800" dirty="0" smtClean="0"/>
              <a:t>in Cedar Rapids, Iowa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 am a Technical Fellow under Advanced Technology Center and support </a:t>
            </a:r>
          </a:p>
          <a:p>
            <a:pPr marL="287338"/>
            <a:r>
              <a:rPr lang="en-US" sz="1800" dirty="0" smtClean="0"/>
              <a:t>both Mission Systems and Avionics divisions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50685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Domains of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805554"/>
            <a:ext cx="6805749" cy="5320609"/>
          </a:xfrm>
        </p:spPr>
        <p:txBody>
          <a:bodyPr/>
          <a:lstStyle/>
          <a:p>
            <a:r>
              <a:rPr lang="en-US" dirty="0" smtClean="0"/>
              <a:t>High integrity GPS/INS integration</a:t>
            </a:r>
          </a:p>
          <a:p>
            <a:pPr lvl="1"/>
            <a:r>
              <a:rPr lang="en-US" dirty="0" smtClean="0"/>
              <a:t>Global Positioning System (GPS)</a:t>
            </a:r>
          </a:p>
          <a:p>
            <a:pPr lvl="1"/>
            <a:r>
              <a:rPr lang="en-US" dirty="0" smtClean="0"/>
              <a:t>Inertial Navigation System (INS)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Precision Navigation for Automatic Landing Systems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Flight Management System (FMS)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Pilot Decision Aids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Multi-objective Optimization with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03308-D308-4F0F-80FC-18F092F85D29}" type="slidenum">
              <a:rPr lang="en-US" sz="1000" smtClean="0"/>
              <a:pPr>
                <a:defRPr/>
              </a:pPr>
              <a:t>6</a:t>
            </a:fld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697" y="1826873"/>
            <a:ext cx="1456590" cy="633941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4209926" y="1922961"/>
            <a:ext cx="391887" cy="3991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874" y="1729588"/>
            <a:ext cx="1334040" cy="828509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6268500" y="1946427"/>
            <a:ext cx="391887" cy="3991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563" y="1721753"/>
            <a:ext cx="1770442" cy="836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25335"/>
          <a:stretch/>
        </p:blipFill>
        <p:spPr>
          <a:xfrm>
            <a:off x="6769564" y="3029831"/>
            <a:ext cx="1785744" cy="828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584" y="3805172"/>
            <a:ext cx="1073916" cy="1073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8957" y="4791718"/>
            <a:ext cx="1384660" cy="775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0569" y="5436922"/>
            <a:ext cx="1587989" cy="12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724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5874" y="2742715"/>
            <a:ext cx="8049848" cy="503237"/>
          </a:xfrm>
        </p:spPr>
        <p:txBody>
          <a:bodyPr/>
          <a:lstStyle/>
          <a:p>
            <a:r>
              <a:rPr lang="en-US" dirty="0" smtClean="0"/>
              <a:t>Flight Management Systems/Mission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D4B30-A4A0-457E-A37A-3A0E4FD83D0E}" type="slidenum">
              <a:rPr lang="en-US" sz="1000" smtClean="0"/>
              <a:pPr>
                <a:defRPr/>
              </a:pPr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230224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Management System (FMS)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D4B30-A4A0-457E-A37A-3A0E4FD83D0E}" type="slidenum">
              <a:rPr lang="en-US" sz="1000" smtClean="0"/>
              <a:pPr>
                <a:defRPr/>
              </a:pPr>
              <a:t>8</a:t>
            </a:fld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77386" y="5543151"/>
            <a:ext cx="8327921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Flight Management System/Mission Computer is the </a:t>
            </a:r>
            <a:r>
              <a:rPr lang="en-US" sz="2000" u="sng" dirty="0" smtClean="0"/>
              <a:t>brain</a:t>
            </a:r>
            <a:r>
              <a:rPr lang="en-US" sz="2000" dirty="0" smtClean="0"/>
              <a:t> of the aircraft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79" y="1495970"/>
            <a:ext cx="3490843" cy="2004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27" y="3585878"/>
            <a:ext cx="4179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Each aircraft has two FMSs for redundancy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380" t="20190" r="14101" b="12762"/>
          <a:stretch/>
        </p:blipFill>
        <p:spPr>
          <a:xfrm>
            <a:off x="4405311" y="1281963"/>
            <a:ext cx="4572000" cy="33205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8583" y="4687589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FMS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929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 Functional Blocks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805555"/>
            <a:ext cx="7924800" cy="835331"/>
          </a:xfrm>
        </p:spPr>
        <p:txBody>
          <a:bodyPr/>
          <a:lstStyle/>
          <a:p>
            <a:r>
              <a:rPr lang="en-US" dirty="0" smtClean="0"/>
              <a:t>The FMS performs multiple function that are essential for a safe and efficient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1D4B30-A4A0-457E-A37A-3A0E4FD83D0E}" type="slidenum">
              <a:rPr lang="en-US" sz="1000" smtClean="0"/>
              <a:pPr>
                <a:defRPr/>
              </a:pPr>
              <a:t>9</a:t>
            </a:fld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987" t="33397" r="12987" b="19365"/>
          <a:stretch/>
        </p:blipFill>
        <p:spPr>
          <a:xfrm>
            <a:off x="394483" y="1640886"/>
            <a:ext cx="8475198" cy="43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4316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ollins Aerospace Non-ITAR template">
  <a:themeElements>
    <a:clrScheme name="Monthly Program Review Presentation FY08 Template 2">
      <a:dk1>
        <a:srgbClr val="000000"/>
      </a:dk1>
      <a:lt1>
        <a:srgbClr val="FFFFFF"/>
      </a:lt1>
      <a:dk2>
        <a:srgbClr val="D39100"/>
      </a:dk2>
      <a:lt2>
        <a:srgbClr val="F8F8F8"/>
      </a:lt2>
      <a:accent1>
        <a:srgbClr val="ABB41D"/>
      </a:accent1>
      <a:accent2>
        <a:srgbClr val="4A5F1D"/>
      </a:accent2>
      <a:accent3>
        <a:srgbClr val="FFFFFF"/>
      </a:accent3>
      <a:accent4>
        <a:srgbClr val="000000"/>
      </a:accent4>
      <a:accent5>
        <a:srgbClr val="D2D6AB"/>
      </a:accent5>
      <a:accent6>
        <a:srgbClr val="425519"/>
      </a:accent6>
      <a:hlink>
        <a:srgbClr val="63B5E8"/>
      </a:hlink>
      <a:folHlink>
        <a:srgbClr val="0068C6"/>
      </a:folHlink>
    </a:clrScheme>
    <a:fontScheme name="Monthly Program Review Presentation FY08 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nthly Program Review Presentation FY08 Template 1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777777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nthly Program Review Presentation FY08 Template 2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ABB41D"/>
        </a:accent1>
        <a:accent2>
          <a:srgbClr val="4A5F1D"/>
        </a:accent2>
        <a:accent3>
          <a:srgbClr val="FFFFFF"/>
        </a:accent3>
        <a:accent4>
          <a:srgbClr val="000000"/>
        </a:accent4>
        <a:accent5>
          <a:srgbClr val="D2D6AB"/>
        </a:accent5>
        <a:accent6>
          <a:srgbClr val="425519"/>
        </a:accent6>
        <a:hlink>
          <a:srgbClr val="63B5E8"/>
        </a:hlink>
        <a:folHlink>
          <a:srgbClr val="0068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llins Aerospace 4x3">
  <a:themeElements>
    <a:clrScheme name="Collins">
      <a:dk1>
        <a:srgbClr val="000000"/>
      </a:dk1>
      <a:lt1>
        <a:srgbClr val="FFFFFF"/>
      </a:lt1>
      <a:dk2>
        <a:srgbClr val="333333"/>
      </a:dk2>
      <a:lt2>
        <a:srgbClr val="DCDCDC"/>
      </a:lt2>
      <a:accent1>
        <a:srgbClr val="E4551F"/>
      </a:accent1>
      <a:accent2>
        <a:srgbClr val="00AB8E"/>
      </a:accent2>
      <a:accent3>
        <a:srgbClr val="F2A900"/>
      </a:accent3>
      <a:accent4>
        <a:srgbClr val="555555"/>
      </a:accent4>
      <a:accent5>
        <a:srgbClr val="898989"/>
      </a:accent5>
      <a:accent6>
        <a:srgbClr val="BBBBBB"/>
      </a:accent6>
      <a:hlink>
        <a:srgbClr val="CF4520"/>
      </a:hlink>
      <a:folHlink>
        <a:srgbClr val="F2A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C_TerraCotta_PPT_16x9">
  <a:themeElements>
    <a:clrScheme name="Rockwell Collins Color Palette">
      <a:dk1>
        <a:sysClr val="windowText" lastClr="000000"/>
      </a:dk1>
      <a:lt1>
        <a:sysClr val="window" lastClr="FFFFFF"/>
      </a:lt1>
      <a:dk2>
        <a:srgbClr val="E4551F"/>
      </a:dk2>
      <a:lt2>
        <a:srgbClr val="E9E3DC"/>
      </a:lt2>
      <a:accent1>
        <a:srgbClr val="EEB10F"/>
      </a:accent1>
      <a:accent2>
        <a:srgbClr val="5A471A"/>
      </a:accent2>
      <a:accent3>
        <a:srgbClr val="4F6F17"/>
      </a:accent3>
      <a:accent4>
        <a:srgbClr val="005288"/>
      </a:accent4>
      <a:accent5>
        <a:srgbClr val="007DC5"/>
      </a:accent5>
      <a:accent6>
        <a:srgbClr val="4DBEEE"/>
      </a:accent6>
      <a:hlink>
        <a:srgbClr val="0000FF"/>
      </a:hlink>
      <a:folHlink>
        <a:srgbClr val="800080"/>
      </a:folHlink>
    </a:clrScheme>
    <a:fontScheme name="Rockwell Collin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6" id="{1AF129D0-1AC0-6348-AB7B-2EF36A4F2811}" vid="{650D8C79-45E0-0745-BD28-DFB7D2900C3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Collins Aerospace Non-ITAR template</vt:lpstr>
      <vt:lpstr>Collins Aerospace 4x3</vt:lpstr>
      <vt:lpstr>RC_TerraCotta_PPT_16x9</vt:lpstr>
      <vt:lpstr>Onboard Flight Management with Artificial Intelligence</vt:lpstr>
      <vt:lpstr>Outline</vt:lpstr>
      <vt:lpstr>My Background</vt:lpstr>
      <vt:lpstr>United Technologies Corp (UTC)</vt:lpstr>
      <vt:lpstr>Collins Aerospace</vt:lpstr>
      <vt:lpstr>My Domains of Expertise</vt:lpstr>
      <vt:lpstr>Flight Management Systems/Mission Computers</vt:lpstr>
      <vt:lpstr>Flight Management System (FMS)</vt:lpstr>
      <vt:lpstr>FMS Functional Blocks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Network-Centric 4D RNP Management Project Definition: EAT231800</dc:title>
  <dc:creator>Young, Shih-Yih (Ryan)</dc:creator>
  <cp:lastModifiedBy>Young, Shih-Yih (Ryan)</cp:lastModifiedBy>
  <cp:revision>153</cp:revision>
  <dcterms:modified xsi:type="dcterms:W3CDTF">2019-02-27T09:08:34Z</dcterms:modified>
</cp:coreProperties>
</file>